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1" r:id="rId5"/>
    <p:sldId id="257" r:id="rId6"/>
    <p:sldId id="262" r:id="rId7"/>
    <p:sldId id="260"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10" y="-6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35978DD0-8D05-4B38-98F7-D8A2AA34EEE3}" type="datetimeFigureOut">
              <a:rPr lang="en-AU" smtClean="0"/>
              <a:t>19/09/2011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28FDF0C-1142-4CF3-9665-1E799E7B2972}" type="slidenum">
              <a:rPr lang="en-AU" smtClean="0"/>
              <a:t>‹#›</a:t>
            </a:fld>
            <a:endParaRPr lang="en-AU"/>
          </a:p>
        </p:txBody>
      </p:sp>
    </p:spTree>
    <p:extLst>
      <p:ext uri="{BB962C8B-B14F-4D97-AF65-F5344CB8AC3E}">
        <p14:creationId xmlns:p14="http://schemas.microsoft.com/office/powerpoint/2010/main" val="18137001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35978DD0-8D05-4B38-98F7-D8A2AA34EEE3}" type="datetimeFigureOut">
              <a:rPr lang="en-AU" smtClean="0"/>
              <a:t>19/09/2011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28FDF0C-1142-4CF3-9665-1E799E7B2972}" type="slidenum">
              <a:rPr lang="en-AU" smtClean="0"/>
              <a:t>‹#›</a:t>
            </a:fld>
            <a:endParaRPr lang="en-AU"/>
          </a:p>
        </p:txBody>
      </p:sp>
    </p:spTree>
    <p:extLst>
      <p:ext uri="{BB962C8B-B14F-4D97-AF65-F5344CB8AC3E}">
        <p14:creationId xmlns:p14="http://schemas.microsoft.com/office/powerpoint/2010/main" val="2338180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35978DD0-8D05-4B38-98F7-D8A2AA34EEE3}" type="datetimeFigureOut">
              <a:rPr lang="en-AU" smtClean="0"/>
              <a:t>19/09/2011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28FDF0C-1142-4CF3-9665-1E799E7B2972}" type="slidenum">
              <a:rPr lang="en-AU" smtClean="0"/>
              <a:t>‹#›</a:t>
            </a:fld>
            <a:endParaRPr lang="en-AU"/>
          </a:p>
        </p:txBody>
      </p:sp>
    </p:spTree>
    <p:extLst>
      <p:ext uri="{BB962C8B-B14F-4D97-AF65-F5344CB8AC3E}">
        <p14:creationId xmlns:p14="http://schemas.microsoft.com/office/powerpoint/2010/main" val="2978486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35978DD0-8D05-4B38-98F7-D8A2AA34EEE3}" type="datetimeFigureOut">
              <a:rPr lang="en-AU" smtClean="0"/>
              <a:t>19/09/2011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28FDF0C-1142-4CF3-9665-1E799E7B2972}" type="slidenum">
              <a:rPr lang="en-AU" smtClean="0"/>
              <a:t>‹#›</a:t>
            </a:fld>
            <a:endParaRPr lang="en-AU"/>
          </a:p>
        </p:txBody>
      </p:sp>
    </p:spTree>
    <p:extLst>
      <p:ext uri="{BB962C8B-B14F-4D97-AF65-F5344CB8AC3E}">
        <p14:creationId xmlns:p14="http://schemas.microsoft.com/office/powerpoint/2010/main" val="7015460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978DD0-8D05-4B38-98F7-D8A2AA34EEE3}" type="datetimeFigureOut">
              <a:rPr lang="en-AU" smtClean="0"/>
              <a:t>19/09/2011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B28FDF0C-1142-4CF3-9665-1E799E7B2972}" type="slidenum">
              <a:rPr lang="en-AU" smtClean="0"/>
              <a:t>‹#›</a:t>
            </a:fld>
            <a:endParaRPr lang="en-AU"/>
          </a:p>
        </p:txBody>
      </p:sp>
    </p:spTree>
    <p:extLst>
      <p:ext uri="{BB962C8B-B14F-4D97-AF65-F5344CB8AC3E}">
        <p14:creationId xmlns:p14="http://schemas.microsoft.com/office/powerpoint/2010/main" val="22470885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35978DD0-8D05-4B38-98F7-D8A2AA34EEE3}" type="datetimeFigureOut">
              <a:rPr lang="en-AU" smtClean="0"/>
              <a:t>19/09/2011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28FDF0C-1142-4CF3-9665-1E799E7B2972}" type="slidenum">
              <a:rPr lang="en-AU" smtClean="0"/>
              <a:t>‹#›</a:t>
            </a:fld>
            <a:endParaRPr lang="en-AU"/>
          </a:p>
        </p:txBody>
      </p:sp>
    </p:spTree>
    <p:extLst>
      <p:ext uri="{BB962C8B-B14F-4D97-AF65-F5344CB8AC3E}">
        <p14:creationId xmlns:p14="http://schemas.microsoft.com/office/powerpoint/2010/main" val="2994571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35978DD0-8D05-4B38-98F7-D8A2AA34EEE3}" type="datetimeFigureOut">
              <a:rPr lang="en-AU" smtClean="0"/>
              <a:t>19/09/2011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B28FDF0C-1142-4CF3-9665-1E799E7B2972}" type="slidenum">
              <a:rPr lang="en-AU" smtClean="0"/>
              <a:t>‹#›</a:t>
            </a:fld>
            <a:endParaRPr lang="en-AU"/>
          </a:p>
        </p:txBody>
      </p:sp>
    </p:spTree>
    <p:extLst>
      <p:ext uri="{BB962C8B-B14F-4D97-AF65-F5344CB8AC3E}">
        <p14:creationId xmlns:p14="http://schemas.microsoft.com/office/powerpoint/2010/main" val="2250439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35978DD0-8D05-4B38-98F7-D8A2AA34EEE3}" type="datetimeFigureOut">
              <a:rPr lang="en-AU" smtClean="0"/>
              <a:t>19/09/2011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B28FDF0C-1142-4CF3-9665-1E799E7B2972}" type="slidenum">
              <a:rPr lang="en-AU" smtClean="0"/>
              <a:t>‹#›</a:t>
            </a:fld>
            <a:endParaRPr lang="en-AU"/>
          </a:p>
        </p:txBody>
      </p:sp>
    </p:spTree>
    <p:extLst>
      <p:ext uri="{BB962C8B-B14F-4D97-AF65-F5344CB8AC3E}">
        <p14:creationId xmlns:p14="http://schemas.microsoft.com/office/powerpoint/2010/main" val="578362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978DD0-8D05-4B38-98F7-D8A2AA34EEE3}" type="datetimeFigureOut">
              <a:rPr lang="en-AU" smtClean="0"/>
              <a:t>19/09/2011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B28FDF0C-1142-4CF3-9665-1E799E7B2972}" type="slidenum">
              <a:rPr lang="en-AU" smtClean="0"/>
              <a:t>‹#›</a:t>
            </a:fld>
            <a:endParaRPr lang="en-AU"/>
          </a:p>
        </p:txBody>
      </p:sp>
    </p:spTree>
    <p:extLst>
      <p:ext uri="{BB962C8B-B14F-4D97-AF65-F5344CB8AC3E}">
        <p14:creationId xmlns:p14="http://schemas.microsoft.com/office/powerpoint/2010/main" val="10505230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978DD0-8D05-4B38-98F7-D8A2AA34EEE3}" type="datetimeFigureOut">
              <a:rPr lang="en-AU" smtClean="0"/>
              <a:t>19/09/2011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28FDF0C-1142-4CF3-9665-1E799E7B2972}" type="slidenum">
              <a:rPr lang="en-AU" smtClean="0"/>
              <a:t>‹#›</a:t>
            </a:fld>
            <a:endParaRPr lang="en-AU"/>
          </a:p>
        </p:txBody>
      </p:sp>
    </p:spTree>
    <p:extLst>
      <p:ext uri="{BB962C8B-B14F-4D97-AF65-F5344CB8AC3E}">
        <p14:creationId xmlns:p14="http://schemas.microsoft.com/office/powerpoint/2010/main" val="34440839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978DD0-8D05-4B38-98F7-D8A2AA34EEE3}" type="datetimeFigureOut">
              <a:rPr lang="en-AU" smtClean="0"/>
              <a:t>19/09/2011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B28FDF0C-1142-4CF3-9665-1E799E7B2972}" type="slidenum">
              <a:rPr lang="en-AU" smtClean="0"/>
              <a:t>‹#›</a:t>
            </a:fld>
            <a:endParaRPr lang="en-AU"/>
          </a:p>
        </p:txBody>
      </p:sp>
    </p:spTree>
    <p:extLst>
      <p:ext uri="{BB962C8B-B14F-4D97-AF65-F5344CB8AC3E}">
        <p14:creationId xmlns:p14="http://schemas.microsoft.com/office/powerpoint/2010/main" val="4053301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38000" b="-38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978DD0-8D05-4B38-98F7-D8A2AA34EEE3}" type="datetimeFigureOut">
              <a:rPr lang="en-AU" smtClean="0"/>
              <a:t>19/09/2011</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8FDF0C-1142-4CF3-9665-1E799E7B2972}" type="slidenum">
              <a:rPr lang="en-AU" smtClean="0"/>
              <a:t>‹#›</a:t>
            </a:fld>
            <a:endParaRPr lang="en-AU"/>
          </a:p>
        </p:txBody>
      </p:sp>
    </p:spTree>
    <p:extLst>
      <p:ext uri="{BB962C8B-B14F-4D97-AF65-F5344CB8AC3E}">
        <p14:creationId xmlns:p14="http://schemas.microsoft.com/office/powerpoint/2010/main" val="16193287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5.jpeg"/><Relationship Id="rId13" Type="http://schemas.openxmlformats.org/officeDocument/2006/relationships/hyperlink" Target="http://www.historyforkids.org/learn/medieval/architecture/westminsterabbey.htm" TargetMode="External"/><Relationship Id="rId3" Type="http://schemas.openxmlformats.org/officeDocument/2006/relationships/hyperlink" Target="http://www.historyforkids.org/learn/medieval/architecture/laon.htm" TargetMode="External"/><Relationship Id="rId7" Type="http://schemas.openxmlformats.org/officeDocument/2006/relationships/hyperlink" Target="http://www.historyforkids.org/learn/medieval/architecture/rouen.htm" TargetMode="External"/><Relationship Id="rId12"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4.gif"/><Relationship Id="rId11" Type="http://schemas.openxmlformats.org/officeDocument/2006/relationships/hyperlink" Target="http://www.historyforkids.org/learn/medieval/architecture/amiens.htm" TargetMode="External"/><Relationship Id="rId5" Type="http://schemas.openxmlformats.org/officeDocument/2006/relationships/hyperlink" Target="http://www.historyforkids.org/learn/medieval/architecture/chartres.htm" TargetMode="External"/><Relationship Id="rId10" Type="http://schemas.openxmlformats.org/officeDocument/2006/relationships/image" Target="../media/image6.jpeg"/><Relationship Id="rId4" Type="http://schemas.openxmlformats.org/officeDocument/2006/relationships/image" Target="../media/image3.jpeg"/><Relationship Id="rId9" Type="http://schemas.openxmlformats.org/officeDocument/2006/relationships/hyperlink" Target="http://www.historyforkids.org/learn/medieval/architecture/reims.htm" TargetMode="External"/><Relationship Id="rId14" Type="http://schemas.openxmlformats.org/officeDocument/2006/relationships/image" Target="../media/image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chemeClr val="bg1">
              <a:lumMod val="85000"/>
            </a:schemeClr>
          </a:solidFill>
          <a:ln>
            <a:solidFill>
              <a:schemeClr val="tx1"/>
            </a:solidFill>
          </a:ln>
        </p:spPr>
        <p:txBody>
          <a:bodyPr>
            <a:normAutofit/>
          </a:bodyPr>
          <a:lstStyle/>
          <a:p>
            <a:r>
              <a:rPr lang="en-AU" sz="5400" dirty="0" smtClean="0">
                <a:latin typeface="Franklin Gothic Demi" pitchFamily="34" charset="0"/>
              </a:rPr>
              <a:t>GOTHIC ARCHITECTURE</a:t>
            </a:r>
            <a:endParaRPr lang="en-AU" sz="5400" dirty="0">
              <a:latin typeface="Franklin Gothic Demi" pitchFamily="34" charset="0"/>
            </a:endParaRPr>
          </a:p>
        </p:txBody>
      </p:sp>
      <p:sp>
        <p:nvSpPr>
          <p:cNvPr id="3" name="Subtitle 2"/>
          <p:cNvSpPr>
            <a:spLocks noGrp="1"/>
          </p:cNvSpPr>
          <p:nvPr>
            <p:ph type="subTitle" idx="1"/>
          </p:nvPr>
        </p:nvSpPr>
        <p:spPr/>
        <p:txBody>
          <a:bodyPr/>
          <a:lstStyle/>
          <a:p>
            <a:endParaRPr lang="en-AU"/>
          </a:p>
        </p:txBody>
      </p:sp>
    </p:spTree>
    <p:extLst>
      <p:ext uri="{BB962C8B-B14F-4D97-AF65-F5344CB8AC3E}">
        <p14:creationId xmlns:p14="http://schemas.microsoft.com/office/powerpoint/2010/main" val="25666312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4" name="Title 1"/>
          <p:cNvSpPr txBox="1">
            <a:spLocks/>
          </p:cNvSpPr>
          <p:nvPr/>
        </p:nvSpPr>
        <p:spPr>
          <a:xfrm>
            <a:off x="457200" y="274638"/>
            <a:ext cx="8229600" cy="778098"/>
          </a:xfrm>
          <a:prstGeom prst="rect">
            <a:avLst/>
          </a:prstGeom>
          <a:solidFill>
            <a:schemeClr val="bg1">
              <a:lumMod val="85000"/>
            </a:schemeClr>
          </a:solidFill>
          <a:ln>
            <a:solidFill>
              <a:schemeClr val="tx1"/>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AU" sz="3200" dirty="0"/>
              <a:t>What is 'neo-gothic' and why was it produced</a:t>
            </a:r>
            <a:r>
              <a:rPr lang="en-AU" sz="3200" dirty="0" smtClean="0"/>
              <a:t>??</a:t>
            </a:r>
            <a:endParaRPr lang="en-AU" sz="3200" dirty="0"/>
          </a:p>
        </p:txBody>
      </p:sp>
      <p:sp>
        <p:nvSpPr>
          <p:cNvPr id="5" name="Content Placeholder 2"/>
          <p:cNvSpPr txBox="1">
            <a:spLocks/>
          </p:cNvSpPr>
          <p:nvPr/>
        </p:nvSpPr>
        <p:spPr>
          <a:xfrm>
            <a:off x="457200" y="1052736"/>
            <a:ext cx="8229600" cy="1872208"/>
          </a:xfrm>
          <a:prstGeom prst="rect">
            <a:avLst/>
          </a:prstGeom>
          <a:solidFill>
            <a:schemeClr val="bg1">
              <a:lumMod val="85000"/>
            </a:schemeClr>
          </a:solidFill>
          <a:ln>
            <a:solidFill>
              <a:schemeClr val="tx1"/>
            </a:solidFill>
          </a:ln>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AU" sz="2000" dirty="0"/>
              <a:t>Neo-Gothic is an ‘architectural movement’ that began in the 1740s in England, where it’s popularity has grown, peaking in the nineteenth century. </a:t>
            </a:r>
            <a:br>
              <a:rPr lang="en-AU" sz="2000" dirty="0"/>
            </a:br>
            <a:r>
              <a:rPr lang="en-AU" sz="2000" dirty="0" smtClean="0"/>
              <a:t>It was made</a:t>
            </a:r>
            <a:r>
              <a:rPr lang="en-AU" sz="2000" dirty="0" smtClean="0">
                <a:effectLst/>
              </a:rPr>
              <a:t> to revive medieval forms of architecture and to make new what was once old.</a:t>
            </a:r>
            <a:endParaRPr lang="en-AU" sz="2000" dirty="0" smtClean="0"/>
          </a:p>
          <a:p>
            <a:endParaRPr lang="en-AU" sz="2000" dirty="0"/>
          </a:p>
        </p:txBody>
      </p:sp>
    </p:spTree>
    <p:extLst>
      <p:ext uri="{BB962C8B-B14F-4D97-AF65-F5344CB8AC3E}">
        <p14:creationId xmlns:p14="http://schemas.microsoft.com/office/powerpoint/2010/main" val="8694611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a:solidFill>
            <a:schemeClr val="bg1">
              <a:lumMod val="85000"/>
            </a:schemeClr>
          </a:solidFill>
          <a:ln>
            <a:solidFill>
              <a:schemeClr val="tx1"/>
            </a:solidFill>
          </a:ln>
        </p:spPr>
        <p:txBody>
          <a:bodyPr>
            <a:noAutofit/>
          </a:bodyPr>
          <a:lstStyle/>
          <a:p>
            <a:r>
              <a:rPr lang="en-AU" sz="3200" dirty="0" smtClean="0"/>
              <a:t>What is gothic style and when was it made??</a:t>
            </a:r>
            <a:endParaRPr lang="en-AU" sz="3200" dirty="0"/>
          </a:p>
        </p:txBody>
      </p:sp>
      <p:sp>
        <p:nvSpPr>
          <p:cNvPr id="3" name="Content Placeholder 2"/>
          <p:cNvSpPr>
            <a:spLocks noGrp="1"/>
          </p:cNvSpPr>
          <p:nvPr>
            <p:ph idx="1"/>
          </p:nvPr>
        </p:nvSpPr>
        <p:spPr>
          <a:xfrm>
            <a:off x="467544" y="980728"/>
            <a:ext cx="8229600" cy="1180728"/>
          </a:xfrm>
          <a:solidFill>
            <a:schemeClr val="bg1">
              <a:lumMod val="85000"/>
            </a:schemeClr>
          </a:solidFill>
          <a:ln>
            <a:solidFill>
              <a:schemeClr val="tx1"/>
            </a:solidFill>
          </a:ln>
        </p:spPr>
        <p:txBody>
          <a:bodyPr>
            <a:normAutofit/>
          </a:bodyPr>
          <a:lstStyle/>
          <a:p>
            <a:r>
              <a:rPr lang="en-AU" sz="2000" dirty="0"/>
              <a:t>Gothic architecture is a style of architecture used in the high and late medieval period where in France originating in 12th century France and lasting into the 16th century</a:t>
            </a:r>
            <a:r>
              <a:rPr lang="en-AU" sz="2000" dirty="0" smtClean="0"/>
              <a:t>.</a:t>
            </a:r>
          </a:p>
          <a:p>
            <a:endParaRPr lang="en-AU" sz="2000" dirty="0"/>
          </a:p>
          <a:p>
            <a:endParaRPr lang="en-AU" sz="2000" dirty="0"/>
          </a:p>
        </p:txBody>
      </p:sp>
      <p:sp>
        <p:nvSpPr>
          <p:cNvPr id="4" name="Title 1"/>
          <p:cNvSpPr txBox="1">
            <a:spLocks/>
          </p:cNvSpPr>
          <p:nvPr/>
        </p:nvSpPr>
        <p:spPr>
          <a:xfrm>
            <a:off x="467544" y="2636912"/>
            <a:ext cx="8229600" cy="706090"/>
          </a:xfrm>
          <a:prstGeom prst="rect">
            <a:avLst/>
          </a:prstGeom>
          <a:solidFill>
            <a:schemeClr val="bg1">
              <a:lumMod val="85000"/>
            </a:schemeClr>
          </a:solidFill>
          <a:ln>
            <a:solidFill>
              <a:schemeClr val="tx1"/>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AU" sz="2800" dirty="0"/>
              <a:t>How was Gothic style produced and why was it done?</a:t>
            </a:r>
            <a:r>
              <a:rPr lang="en-AU" sz="2800" dirty="0" smtClean="0"/>
              <a:t>?</a:t>
            </a:r>
            <a:endParaRPr lang="en-AU" sz="2800" dirty="0"/>
          </a:p>
        </p:txBody>
      </p:sp>
      <p:sp>
        <p:nvSpPr>
          <p:cNvPr id="6" name="Content Placeholder 2"/>
          <p:cNvSpPr txBox="1">
            <a:spLocks/>
          </p:cNvSpPr>
          <p:nvPr/>
        </p:nvSpPr>
        <p:spPr>
          <a:xfrm>
            <a:off x="467544" y="3344016"/>
            <a:ext cx="8229600" cy="3109320"/>
          </a:xfrm>
          <a:prstGeom prst="rect">
            <a:avLst/>
          </a:prstGeom>
          <a:solidFill>
            <a:schemeClr val="bg1">
              <a:lumMod val="85000"/>
            </a:schemeClr>
          </a:solidFill>
          <a:ln>
            <a:solidFill>
              <a:schemeClr val="tx1"/>
            </a:solidFill>
          </a:ln>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AU" sz="2000" dirty="0" smtClean="0">
                <a:effectLst/>
              </a:rPr>
              <a:t>In the late 1100s and early 1200s AD, the kings of France, whose capital was Paris in the north, managed to conquer the south of France and make it part of their kingdom. Now all the tax money that had been used to build Christian churches and castles in the south of France came to Paris instead, and finally the people of northern France could afford to build big stone buildings. They didn’t waste any time. To them it was all about money and appearance so they used the only two things they knew how to do, spend money and make an impression.</a:t>
            </a:r>
            <a:br>
              <a:rPr lang="en-AU" sz="2000" dirty="0" smtClean="0">
                <a:effectLst/>
              </a:rPr>
            </a:br>
            <a:r>
              <a:rPr lang="en-AU" sz="2000" dirty="0" smtClean="0">
                <a:effectLst/>
              </a:rPr>
              <a:t>It was produced with hard labour and a hell of a lot of stone (mostly limestone)</a:t>
            </a:r>
            <a:endParaRPr lang="en-AU" sz="2000" dirty="0" smtClean="0"/>
          </a:p>
          <a:p>
            <a:endParaRPr lang="en-AU" sz="2000" dirty="0" smtClean="0"/>
          </a:p>
          <a:p>
            <a:endParaRPr lang="en-AU" sz="2000" dirty="0"/>
          </a:p>
        </p:txBody>
      </p:sp>
    </p:spTree>
    <p:extLst>
      <p:ext uri="{BB962C8B-B14F-4D97-AF65-F5344CB8AC3E}">
        <p14:creationId xmlns:p14="http://schemas.microsoft.com/office/powerpoint/2010/main" val="15613106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a:p>
        </p:txBody>
      </p:sp>
      <p:sp>
        <p:nvSpPr>
          <p:cNvPr id="4" name="Title 1"/>
          <p:cNvSpPr txBox="1">
            <a:spLocks/>
          </p:cNvSpPr>
          <p:nvPr/>
        </p:nvSpPr>
        <p:spPr>
          <a:xfrm>
            <a:off x="457200" y="274638"/>
            <a:ext cx="8229600" cy="706090"/>
          </a:xfrm>
          <a:prstGeom prst="rect">
            <a:avLst/>
          </a:prstGeom>
          <a:solidFill>
            <a:schemeClr val="bg1">
              <a:lumMod val="85000"/>
            </a:schemeClr>
          </a:solidFill>
          <a:ln>
            <a:solidFill>
              <a:schemeClr val="tx1"/>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AU" sz="3200" dirty="0"/>
              <a:t>What was it influenced by?</a:t>
            </a:r>
            <a:r>
              <a:rPr lang="en-AU" sz="3200" dirty="0" smtClean="0"/>
              <a:t>?</a:t>
            </a:r>
            <a:endParaRPr lang="en-AU" sz="3200" dirty="0"/>
          </a:p>
        </p:txBody>
      </p:sp>
      <p:sp>
        <p:nvSpPr>
          <p:cNvPr id="5" name="Content Placeholder 2"/>
          <p:cNvSpPr txBox="1">
            <a:spLocks/>
          </p:cNvSpPr>
          <p:nvPr/>
        </p:nvSpPr>
        <p:spPr>
          <a:xfrm>
            <a:off x="467544" y="980728"/>
            <a:ext cx="8229600" cy="4032448"/>
          </a:xfrm>
          <a:prstGeom prst="rect">
            <a:avLst/>
          </a:prstGeom>
          <a:solidFill>
            <a:schemeClr val="bg1">
              <a:lumMod val="85000"/>
            </a:schemeClr>
          </a:solidFill>
          <a:ln>
            <a:solidFill>
              <a:schemeClr val="tx1"/>
            </a:solidFill>
          </a:ln>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AU" sz="2000" dirty="0"/>
              <a:t>Gothic architecture was influenced by so many aspects including region, material, religion, previous architecture, abbot </a:t>
            </a:r>
            <a:r>
              <a:rPr lang="en-AU" sz="2000" dirty="0" err="1"/>
              <a:t>suger</a:t>
            </a:r>
            <a:r>
              <a:rPr lang="en-AU" sz="2000" dirty="0"/>
              <a:t> and a possible eastern influence. </a:t>
            </a:r>
            <a:br>
              <a:rPr lang="en-AU" sz="2000" dirty="0"/>
            </a:br>
            <a:r>
              <a:rPr lang="en-AU" sz="2000" dirty="0"/>
              <a:t>For example, influence was the availability of materials. In France, limestone was readily available in several grades, the very fine white limestone being favoured for sculptural decoration. England had coarse limestone and red sandstone as well as dark green Purbeck marble which was often used for architectural features. So really it was a matter of whatever was popular and available at the time.</a:t>
            </a:r>
            <a:br>
              <a:rPr lang="en-AU" sz="2000" dirty="0"/>
            </a:br>
            <a:r>
              <a:rPr lang="en-AU" sz="2000" dirty="0"/>
              <a:t>It was also inspired by the late Romanesque architecture of Normandy (Caen) and modified by architects who applied ribbed vaulting and pointed arches purposefully made to emphasize light and ‘soaring spaces’.</a:t>
            </a:r>
            <a:endParaRPr lang="en-AU" sz="2000" dirty="0" smtClean="0"/>
          </a:p>
          <a:p>
            <a:endParaRPr lang="en-AU" sz="2000" dirty="0"/>
          </a:p>
        </p:txBody>
      </p:sp>
    </p:spTree>
    <p:extLst>
      <p:ext uri="{BB962C8B-B14F-4D97-AF65-F5344CB8AC3E}">
        <p14:creationId xmlns:p14="http://schemas.microsoft.com/office/powerpoint/2010/main" val="879570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4" name="Title 1"/>
          <p:cNvSpPr txBox="1">
            <a:spLocks/>
          </p:cNvSpPr>
          <p:nvPr/>
        </p:nvSpPr>
        <p:spPr>
          <a:xfrm>
            <a:off x="457200" y="274638"/>
            <a:ext cx="8229600" cy="706090"/>
          </a:xfrm>
          <a:prstGeom prst="rect">
            <a:avLst/>
          </a:prstGeom>
          <a:solidFill>
            <a:schemeClr val="bg1">
              <a:lumMod val="85000"/>
            </a:schemeClr>
          </a:solidFill>
          <a:ln>
            <a:solidFill>
              <a:schemeClr val="tx1"/>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AU" sz="3200" dirty="0"/>
              <a:t>Which countries have famous Gothic buildings?</a:t>
            </a:r>
            <a:r>
              <a:rPr lang="en-AU" sz="3200" dirty="0" smtClean="0"/>
              <a:t>?</a:t>
            </a:r>
            <a:endParaRPr lang="en-AU" sz="3200" dirty="0"/>
          </a:p>
        </p:txBody>
      </p:sp>
      <p:sp>
        <p:nvSpPr>
          <p:cNvPr id="5" name="Content Placeholder 2"/>
          <p:cNvSpPr txBox="1">
            <a:spLocks/>
          </p:cNvSpPr>
          <p:nvPr/>
        </p:nvSpPr>
        <p:spPr>
          <a:xfrm>
            <a:off x="467544" y="980728"/>
            <a:ext cx="8229600" cy="2304256"/>
          </a:xfrm>
          <a:prstGeom prst="rect">
            <a:avLst/>
          </a:prstGeom>
          <a:solidFill>
            <a:schemeClr val="bg1">
              <a:lumMod val="85000"/>
            </a:schemeClr>
          </a:solidFill>
          <a:ln>
            <a:solidFill>
              <a:schemeClr val="tx1"/>
            </a:solidFill>
          </a:ln>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AU" sz="2000" dirty="0" smtClean="0"/>
              <a:t>Europe is well known for medieval buildings including one’s that display Gothic architecture, but they were highly expensive to make so they were only built in high income areas (in the day). Although, there were many other countries outside Europe that followed the idea. </a:t>
            </a:r>
            <a:br>
              <a:rPr lang="en-AU" sz="2000" dirty="0" smtClean="0"/>
            </a:br>
            <a:endParaRPr lang="en-AU" sz="2000" dirty="0" smtClean="0"/>
          </a:p>
          <a:p>
            <a:r>
              <a:rPr lang="en-AU" sz="2000" dirty="0" smtClean="0"/>
              <a:t>Examples of gothic buildings are on the next slide…</a:t>
            </a:r>
          </a:p>
          <a:p>
            <a:endParaRPr lang="en-AU" sz="2000" dirty="0" smtClean="0"/>
          </a:p>
          <a:p>
            <a:endParaRPr lang="en-AU" sz="2000" dirty="0"/>
          </a:p>
        </p:txBody>
      </p:sp>
      <p:sp>
        <p:nvSpPr>
          <p:cNvPr id="6" name="Title 1"/>
          <p:cNvSpPr txBox="1">
            <a:spLocks/>
          </p:cNvSpPr>
          <p:nvPr/>
        </p:nvSpPr>
        <p:spPr>
          <a:xfrm>
            <a:off x="471871" y="3875038"/>
            <a:ext cx="8229600" cy="706090"/>
          </a:xfrm>
          <a:prstGeom prst="rect">
            <a:avLst/>
          </a:prstGeom>
          <a:solidFill>
            <a:schemeClr val="bg1">
              <a:lumMod val="85000"/>
            </a:schemeClr>
          </a:solidFill>
          <a:ln>
            <a:solidFill>
              <a:schemeClr val="tx1"/>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AU" sz="3200" dirty="0"/>
              <a:t>What were gothic buildings mainly used for?</a:t>
            </a:r>
            <a:r>
              <a:rPr lang="en-AU" sz="3200" dirty="0" smtClean="0"/>
              <a:t>?</a:t>
            </a:r>
            <a:endParaRPr lang="en-AU" sz="3200" dirty="0"/>
          </a:p>
        </p:txBody>
      </p:sp>
      <p:sp>
        <p:nvSpPr>
          <p:cNvPr id="7" name="Content Placeholder 2"/>
          <p:cNvSpPr txBox="1">
            <a:spLocks/>
          </p:cNvSpPr>
          <p:nvPr/>
        </p:nvSpPr>
        <p:spPr>
          <a:xfrm>
            <a:off x="471871" y="4581128"/>
            <a:ext cx="8229600" cy="936104"/>
          </a:xfrm>
          <a:prstGeom prst="rect">
            <a:avLst/>
          </a:prstGeom>
          <a:solidFill>
            <a:schemeClr val="bg1">
              <a:lumMod val="85000"/>
            </a:schemeClr>
          </a:solidFill>
          <a:ln>
            <a:solidFill>
              <a:schemeClr val="tx1"/>
            </a:solidFill>
          </a:ln>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AU" sz="2000" dirty="0"/>
              <a:t>Gothic architecture is most familiar as the architecture of many of the great cathedrals, abbeys and churches of Europe.</a:t>
            </a:r>
            <a:endParaRPr lang="en-AU" sz="2000" dirty="0" smtClean="0"/>
          </a:p>
          <a:p>
            <a:endParaRPr lang="en-AU" sz="2000" dirty="0"/>
          </a:p>
        </p:txBody>
      </p:sp>
    </p:spTree>
    <p:extLst>
      <p:ext uri="{BB962C8B-B14F-4D97-AF65-F5344CB8AC3E}">
        <p14:creationId xmlns:p14="http://schemas.microsoft.com/office/powerpoint/2010/main" val="6631592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504" y="265852"/>
            <a:ext cx="3034816" cy="6247864"/>
          </a:xfrm>
          <a:prstGeom prst="rect">
            <a:avLst/>
          </a:prstGeom>
          <a:solidFill>
            <a:schemeClr val="bg1">
              <a:lumMod val="85000"/>
            </a:schemeClr>
          </a:solidFill>
          <a:ln>
            <a:solidFill>
              <a:schemeClr val="tx1"/>
            </a:solidFill>
          </a:ln>
        </p:spPr>
        <p:txBody>
          <a:bodyPr wrap="square">
            <a:spAutoFit/>
          </a:bodyPr>
          <a:lstStyle/>
          <a:p>
            <a:r>
              <a:rPr lang="en-AU" sz="4000" b="1" u="sng" dirty="0" smtClean="0"/>
              <a:t>EXAMPLES</a:t>
            </a:r>
          </a:p>
          <a:p>
            <a:endParaRPr lang="en-AU" dirty="0" smtClean="0"/>
          </a:p>
          <a:p>
            <a:r>
              <a:rPr lang="en-AU" dirty="0" smtClean="0"/>
              <a:t>St. Denis, France</a:t>
            </a:r>
          </a:p>
          <a:p>
            <a:r>
              <a:rPr lang="en-AU" dirty="0" smtClean="0"/>
              <a:t>(begun 1130s AD)</a:t>
            </a:r>
            <a:br>
              <a:rPr lang="en-AU" dirty="0" smtClean="0"/>
            </a:br>
            <a:endParaRPr lang="en-AU" dirty="0" smtClean="0"/>
          </a:p>
          <a:p>
            <a:r>
              <a:rPr lang="en-AU" dirty="0" smtClean="0"/>
              <a:t>Laon Cathedral, France</a:t>
            </a:r>
          </a:p>
          <a:p>
            <a:r>
              <a:rPr lang="en-AU" dirty="0" smtClean="0"/>
              <a:t>(begun 1160 AD)</a:t>
            </a:r>
            <a:br>
              <a:rPr lang="en-AU" dirty="0" smtClean="0"/>
            </a:br>
            <a:endParaRPr lang="en-AU" dirty="0" smtClean="0"/>
          </a:p>
          <a:p>
            <a:r>
              <a:rPr lang="en-AU" dirty="0" smtClean="0"/>
              <a:t>Chartres Cathedral, France</a:t>
            </a:r>
          </a:p>
          <a:p>
            <a:r>
              <a:rPr lang="en-AU" dirty="0" smtClean="0"/>
              <a:t>(begun 1194 AD)</a:t>
            </a:r>
            <a:br>
              <a:rPr lang="en-AU" dirty="0" smtClean="0"/>
            </a:br>
            <a:endParaRPr lang="en-AU" dirty="0" smtClean="0"/>
          </a:p>
          <a:p>
            <a:r>
              <a:rPr lang="en-AU" dirty="0" smtClean="0"/>
              <a:t>Rouen cathedral, France</a:t>
            </a:r>
          </a:p>
          <a:p>
            <a:r>
              <a:rPr lang="en-AU" dirty="0" smtClean="0"/>
              <a:t>(begun 1202 AD)</a:t>
            </a:r>
            <a:br>
              <a:rPr lang="en-AU" dirty="0" smtClean="0"/>
            </a:br>
            <a:endParaRPr lang="en-AU" dirty="0" smtClean="0"/>
          </a:p>
          <a:p>
            <a:r>
              <a:rPr lang="en-AU" dirty="0" smtClean="0"/>
              <a:t>Reims cathedral, France</a:t>
            </a:r>
          </a:p>
          <a:p>
            <a:r>
              <a:rPr lang="en-AU" dirty="0" smtClean="0"/>
              <a:t>(begun 1211 AD)</a:t>
            </a:r>
            <a:br>
              <a:rPr lang="en-AU" dirty="0" smtClean="0"/>
            </a:br>
            <a:endParaRPr lang="en-AU" dirty="0" smtClean="0"/>
          </a:p>
          <a:p>
            <a:r>
              <a:rPr lang="en-AU" dirty="0" smtClean="0"/>
              <a:t>Amiens cathedral, France</a:t>
            </a:r>
          </a:p>
          <a:p>
            <a:r>
              <a:rPr lang="en-AU" dirty="0" smtClean="0"/>
              <a:t>(begun 1220 AD) </a:t>
            </a:r>
            <a:br>
              <a:rPr lang="en-AU" dirty="0" smtClean="0"/>
            </a:br>
            <a:endParaRPr lang="en-AU" dirty="0" smtClean="0"/>
          </a:p>
          <a:p>
            <a:r>
              <a:rPr lang="en-AU" dirty="0" smtClean="0"/>
              <a:t>Westminster Abbey, England</a:t>
            </a:r>
            <a:endParaRPr lang="en-AU" dirty="0"/>
          </a:p>
        </p:txBody>
      </p:sp>
      <p:pic>
        <p:nvPicPr>
          <p:cNvPr id="1026" name="Picture 2" descr="St. Deni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1908" y="265852"/>
            <a:ext cx="1304925" cy="19050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Laon">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97627" y="265852"/>
            <a:ext cx="142875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hartres">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97627" y="2399184"/>
            <a:ext cx="1162050" cy="194310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Rouen">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80312" y="265852"/>
            <a:ext cx="142875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Reims">
            <a:hlinkClick r:id="rId9"/>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743347" y="2399184"/>
            <a:ext cx="142875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Amiens">
            <a:hlinkClick r:id="rId11"/>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743347" y="4608716"/>
            <a:ext cx="1428750" cy="19050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Westminster Abbey">
            <a:hlinkClick r:id="rId13"/>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570407" y="2434935"/>
            <a:ext cx="2238655" cy="39512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56909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a:p>
        </p:txBody>
      </p:sp>
      <p:sp>
        <p:nvSpPr>
          <p:cNvPr id="4" name="Content Placeholder 2"/>
          <p:cNvSpPr txBox="1">
            <a:spLocks/>
          </p:cNvSpPr>
          <p:nvPr/>
        </p:nvSpPr>
        <p:spPr>
          <a:xfrm>
            <a:off x="467544" y="980728"/>
            <a:ext cx="8229600" cy="3384376"/>
          </a:xfrm>
          <a:prstGeom prst="rect">
            <a:avLst/>
          </a:prstGeom>
          <a:solidFill>
            <a:schemeClr val="bg1">
              <a:lumMod val="85000"/>
            </a:schemeClr>
          </a:solidFill>
          <a:ln>
            <a:solidFill>
              <a:schemeClr val="tx1"/>
            </a:solidFill>
          </a:ln>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AU" sz="2000" dirty="0" smtClean="0">
                <a:effectLst/>
              </a:rPr>
              <a:t>Gothic cathedrals have many more windows, and much bigger windows, and so they are not dark like Romanesque churches. This is because the architects have learned some new ways of making roofs and of supporting walls, especially the groin vault and the flying buttress. </a:t>
            </a:r>
            <a:br>
              <a:rPr lang="en-AU" sz="2000" dirty="0" smtClean="0">
                <a:effectLst/>
              </a:rPr>
            </a:br>
            <a:endParaRPr lang="en-AU" sz="2000" dirty="0" smtClean="0">
              <a:effectLst/>
            </a:endParaRPr>
          </a:p>
          <a:p>
            <a:r>
              <a:rPr lang="en-AU" sz="2000" dirty="0" smtClean="0">
                <a:effectLst/>
              </a:rPr>
              <a:t>Gothic churches are also usually bigger than Romanesque churches. By 1200 AD, people had more money available, and they could afford to spend more on building great churches. And, where many Romanesque churches had wooden roofs (which were always catching fire), Gothic churches had safer stone roofs.</a:t>
            </a:r>
          </a:p>
          <a:p>
            <a:endParaRPr lang="en-AU" sz="2000" dirty="0" smtClean="0"/>
          </a:p>
          <a:p>
            <a:endParaRPr lang="en-AU" sz="2000" dirty="0" smtClean="0"/>
          </a:p>
          <a:p>
            <a:endParaRPr lang="en-AU" sz="2000" dirty="0"/>
          </a:p>
        </p:txBody>
      </p:sp>
      <p:sp>
        <p:nvSpPr>
          <p:cNvPr id="5" name="Title 1"/>
          <p:cNvSpPr txBox="1">
            <a:spLocks/>
          </p:cNvSpPr>
          <p:nvPr/>
        </p:nvSpPr>
        <p:spPr>
          <a:xfrm>
            <a:off x="457200" y="274638"/>
            <a:ext cx="8229600" cy="706090"/>
          </a:xfrm>
          <a:prstGeom prst="rect">
            <a:avLst/>
          </a:prstGeom>
          <a:solidFill>
            <a:schemeClr val="bg1">
              <a:lumMod val="85000"/>
            </a:schemeClr>
          </a:solidFill>
          <a:ln>
            <a:solidFill>
              <a:schemeClr val="tx1"/>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AU" sz="3200" dirty="0" smtClean="0"/>
              <a:t>Romanesque vs. Gothic??</a:t>
            </a:r>
            <a:endParaRPr lang="en-AU" sz="3200" dirty="0"/>
          </a:p>
        </p:txBody>
      </p:sp>
    </p:spTree>
    <p:extLst>
      <p:ext uri="{BB962C8B-B14F-4D97-AF65-F5344CB8AC3E}">
        <p14:creationId xmlns:p14="http://schemas.microsoft.com/office/powerpoint/2010/main" val="12804211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a:p>
        </p:txBody>
      </p:sp>
      <p:sp>
        <p:nvSpPr>
          <p:cNvPr id="4" name="Title 1"/>
          <p:cNvSpPr txBox="1">
            <a:spLocks/>
          </p:cNvSpPr>
          <p:nvPr/>
        </p:nvSpPr>
        <p:spPr>
          <a:xfrm>
            <a:off x="457200" y="274638"/>
            <a:ext cx="8229600" cy="706090"/>
          </a:xfrm>
          <a:prstGeom prst="rect">
            <a:avLst/>
          </a:prstGeom>
          <a:solidFill>
            <a:schemeClr val="bg1">
              <a:lumMod val="85000"/>
            </a:schemeClr>
          </a:solidFill>
          <a:ln>
            <a:solidFill>
              <a:schemeClr val="tx1"/>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AU" sz="3200" dirty="0"/>
              <a:t>Who were some famous Gothic </a:t>
            </a:r>
            <a:r>
              <a:rPr lang="en-AU" sz="3200" dirty="0" smtClean="0"/>
              <a:t>designers??</a:t>
            </a:r>
            <a:endParaRPr lang="en-AU" sz="3200" dirty="0"/>
          </a:p>
        </p:txBody>
      </p:sp>
      <p:sp>
        <p:nvSpPr>
          <p:cNvPr id="5" name="Content Placeholder 2"/>
          <p:cNvSpPr txBox="1">
            <a:spLocks/>
          </p:cNvSpPr>
          <p:nvPr/>
        </p:nvSpPr>
        <p:spPr>
          <a:xfrm>
            <a:off x="467544" y="980728"/>
            <a:ext cx="8229600" cy="3672408"/>
          </a:xfrm>
          <a:prstGeom prst="rect">
            <a:avLst/>
          </a:prstGeom>
          <a:solidFill>
            <a:schemeClr val="bg1">
              <a:lumMod val="85000"/>
            </a:schemeClr>
          </a:solidFill>
          <a:ln>
            <a:solidFill>
              <a:schemeClr val="tx1"/>
            </a:solidFill>
          </a:ln>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AU" sz="2000" dirty="0"/>
              <a:t>Benjamin </a:t>
            </a:r>
            <a:r>
              <a:rPr lang="en-AU" sz="2000" dirty="0" smtClean="0"/>
              <a:t>Bucknall, from England, became a well known gothic designer. </a:t>
            </a:r>
            <a:r>
              <a:rPr lang="en-AU" sz="2000" dirty="0" smtClean="0">
                <a:effectLst/>
              </a:rPr>
              <a:t>His most noted works include the uncompleted Woodchester Mansion in Gloucestershire, England and his restoration of the Villa Montfeld in El Biar, Algiers. Over all he completed 19 buildings mostly churches, but it did also include some houses and one school.</a:t>
            </a:r>
          </a:p>
          <a:p>
            <a:endParaRPr lang="en-AU" sz="2000" dirty="0"/>
          </a:p>
          <a:p>
            <a:r>
              <a:rPr lang="en-AU" sz="2000" u="sng" dirty="0"/>
              <a:t>Antoni Gaudi</a:t>
            </a:r>
            <a:r>
              <a:rPr lang="en-AU" sz="2000" dirty="0"/>
              <a:t> </a:t>
            </a:r>
            <a:r>
              <a:rPr lang="en-AU" sz="2000" dirty="0" smtClean="0"/>
              <a:t>from </a:t>
            </a:r>
            <a:r>
              <a:rPr lang="en-AU" sz="2000" dirty="0"/>
              <a:t>S</a:t>
            </a:r>
            <a:r>
              <a:rPr lang="en-AU" sz="2000" dirty="0" smtClean="0"/>
              <a:t>pain, also was a well known gothic designer.</a:t>
            </a:r>
            <a:br>
              <a:rPr lang="en-AU" sz="2000" dirty="0" smtClean="0"/>
            </a:br>
            <a:r>
              <a:rPr lang="en-AU" sz="2000" dirty="0" smtClean="0"/>
              <a:t>Unlike </a:t>
            </a:r>
            <a:r>
              <a:rPr lang="en-AU" sz="2000" dirty="0"/>
              <a:t>B</a:t>
            </a:r>
            <a:r>
              <a:rPr lang="en-AU" sz="2000" dirty="0" smtClean="0"/>
              <a:t>enjamin, Antoni wasn’t a specific gothic designer, but he was well known for his style and passion for new ideas which influenced many other designers during the time of gothic architecture.</a:t>
            </a:r>
            <a:r>
              <a:rPr lang="en-AU" sz="2000" u="sng" dirty="0"/>
              <a:t/>
            </a:r>
            <a:br>
              <a:rPr lang="en-AU" sz="2000" u="sng" dirty="0"/>
            </a:br>
            <a:endParaRPr lang="en-AU" sz="2000" dirty="0" smtClean="0"/>
          </a:p>
          <a:p>
            <a:endParaRPr lang="en-AU" sz="2000" dirty="0"/>
          </a:p>
        </p:txBody>
      </p:sp>
    </p:spTree>
    <p:extLst>
      <p:ext uri="{BB962C8B-B14F-4D97-AF65-F5344CB8AC3E}">
        <p14:creationId xmlns:p14="http://schemas.microsoft.com/office/powerpoint/2010/main" val="31745534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dirty="0"/>
          </a:p>
        </p:txBody>
      </p:sp>
      <p:sp>
        <p:nvSpPr>
          <p:cNvPr id="4" name="Title 1"/>
          <p:cNvSpPr txBox="1">
            <a:spLocks/>
          </p:cNvSpPr>
          <p:nvPr/>
        </p:nvSpPr>
        <p:spPr>
          <a:xfrm>
            <a:off x="457200" y="274638"/>
            <a:ext cx="7643192" cy="706090"/>
          </a:xfrm>
          <a:prstGeom prst="rect">
            <a:avLst/>
          </a:prstGeom>
          <a:solidFill>
            <a:schemeClr val="bg1">
              <a:lumMod val="85000"/>
            </a:schemeClr>
          </a:solidFill>
          <a:ln>
            <a:solidFill>
              <a:schemeClr val="tx1"/>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AU" sz="2400" dirty="0"/>
              <a:t>How did Gothic style help support the power of the Church?</a:t>
            </a:r>
          </a:p>
        </p:txBody>
      </p:sp>
      <p:sp>
        <p:nvSpPr>
          <p:cNvPr id="5" name="Content Placeholder 2"/>
          <p:cNvSpPr txBox="1">
            <a:spLocks/>
          </p:cNvSpPr>
          <p:nvPr/>
        </p:nvSpPr>
        <p:spPr>
          <a:xfrm>
            <a:off x="467544" y="980728"/>
            <a:ext cx="3816424" cy="5472608"/>
          </a:xfrm>
          <a:prstGeom prst="rect">
            <a:avLst/>
          </a:prstGeom>
          <a:solidFill>
            <a:schemeClr val="bg1">
              <a:lumMod val="85000"/>
            </a:schemeClr>
          </a:solidFill>
          <a:ln>
            <a:solidFill>
              <a:schemeClr val="tx1"/>
            </a:solidFill>
          </a:ln>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AU" sz="2000" dirty="0" smtClean="0"/>
              <a:t>The mighty cathedral is a symbol of god, his power, and how much people respect him. It was for these reasons such buildings were made. The Church ran everything and everyone lived their life according to the church or didn’t live a long life at all. So the Church had to stand higher than anything else. It had to take your breath away. But most importantly, it had to look powerful so that it became a reminder to everyone just what it symbolised. </a:t>
            </a:r>
          </a:p>
          <a:p>
            <a:endParaRPr lang="en-AU" sz="2000" dirty="0"/>
          </a:p>
        </p:txBody>
      </p:sp>
      <p:pic>
        <p:nvPicPr>
          <p:cNvPr id="2052" name="Picture 4" descr="http://us.123rf.com/400wm/400/400/koi88/koi880710/koi88071000004/1922949-lornezkirche-is-one-of-the-two-big-gothic-style-cathedrals-in-nuremberg.jpg"/>
          <p:cNvPicPr>
            <a:picLocks noChangeAspect="1" noChangeArrowheads="1"/>
          </p:cNvPicPr>
          <p:nvPr/>
        </p:nvPicPr>
        <p:blipFill rotWithShape="1">
          <a:blip r:embed="rId2">
            <a:extLst>
              <a:ext uri="{28A0092B-C50C-407E-A947-70E740481C1C}">
                <a14:useLocalDpi xmlns:a14="http://schemas.microsoft.com/office/drawing/2010/main" val="0"/>
              </a:ext>
            </a:extLst>
          </a:blip>
          <a:srcRect b="3410"/>
          <a:stretch/>
        </p:blipFill>
        <p:spPr bwMode="auto">
          <a:xfrm>
            <a:off x="4283968" y="980728"/>
            <a:ext cx="3783158" cy="547260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87714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Content Placeholder 2"/>
          <p:cNvSpPr>
            <a:spLocks noGrp="1"/>
          </p:cNvSpPr>
          <p:nvPr>
            <p:ph idx="1"/>
          </p:nvPr>
        </p:nvSpPr>
        <p:spPr/>
        <p:txBody>
          <a:bodyPr/>
          <a:lstStyle/>
          <a:p>
            <a:endParaRPr lang="en-AU"/>
          </a:p>
        </p:txBody>
      </p:sp>
      <p:sp>
        <p:nvSpPr>
          <p:cNvPr id="4" name="Title 1"/>
          <p:cNvSpPr txBox="1">
            <a:spLocks/>
          </p:cNvSpPr>
          <p:nvPr/>
        </p:nvSpPr>
        <p:spPr>
          <a:xfrm>
            <a:off x="457200" y="274638"/>
            <a:ext cx="8229600" cy="1858218"/>
          </a:xfrm>
          <a:prstGeom prst="rect">
            <a:avLst/>
          </a:prstGeom>
          <a:solidFill>
            <a:schemeClr val="bg1">
              <a:lumMod val="85000"/>
            </a:schemeClr>
          </a:solidFill>
          <a:ln>
            <a:solidFill>
              <a:schemeClr val="tx1"/>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AU" sz="2000" dirty="0"/>
              <a:t>Would the Gothic style be an appropriate style to build a church today in? (Would it reflect our current values</a:t>
            </a:r>
            <a:r>
              <a:rPr lang="en-AU" sz="2000" dirty="0" smtClean="0"/>
              <a:t>?)?</a:t>
            </a:r>
            <a:br>
              <a:rPr lang="en-AU" sz="2000" dirty="0" smtClean="0"/>
            </a:br>
            <a:r>
              <a:rPr lang="en-AU" sz="2000" dirty="0" smtClean="0"/>
              <a:t>Also, </a:t>
            </a:r>
            <a:r>
              <a:rPr lang="en-AU" sz="2000" dirty="0"/>
              <a:t>Why do people go to gothic churches like Westminster Abbey, Notre Dame, and Milan Cathedral now?</a:t>
            </a:r>
          </a:p>
        </p:txBody>
      </p:sp>
      <p:sp>
        <p:nvSpPr>
          <p:cNvPr id="5" name="Content Placeholder 2"/>
          <p:cNvSpPr txBox="1">
            <a:spLocks/>
          </p:cNvSpPr>
          <p:nvPr/>
        </p:nvSpPr>
        <p:spPr>
          <a:xfrm>
            <a:off x="467544" y="2132856"/>
            <a:ext cx="8229600" cy="3384376"/>
          </a:xfrm>
          <a:prstGeom prst="rect">
            <a:avLst/>
          </a:prstGeom>
          <a:solidFill>
            <a:schemeClr val="bg1">
              <a:lumMod val="85000"/>
            </a:schemeClr>
          </a:solidFill>
          <a:ln>
            <a:solidFill>
              <a:schemeClr val="tx1"/>
            </a:solidFill>
          </a:ln>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AU" sz="2000" dirty="0" smtClean="0"/>
              <a:t>Simple answer ‘No’.</a:t>
            </a:r>
            <a:br>
              <a:rPr lang="en-AU" sz="2000" dirty="0" smtClean="0"/>
            </a:br>
            <a:endParaRPr lang="en-AU" sz="2000" dirty="0" smtClean="0"/>
          </a:p>
          <a:p>
            <a:r>
              <a:rPr lang="en-AU" sz="2000" dirty="0" smtClean="0"/>
              <a:t>Long answer – All churches are still used for prayer (obviously) but now-a-days that isn’t all it’s used for. Sunday school and social groups such as Youth Groups also use churches. Building these sorts of churches and cathedrals that take up such big spaces and cost over-expensive amounts to build really just aren’t worth it.</a:t>
            </a:r>
            <a:br>
              <a:rPr lang="en-AU" sz="2000" dirty="0" smtClean="0"/>
            </a:br>
            <a:r>
              <a:rPr lang="en-AU" sz="2000" dirty="0" smtClean="0"/>
              <a:t>Today, these buildings are only used as spiritual, tourist and church sites because it is already there. There is no real need for them in today’s world but they will always be inspiring, influential and something brilliant to look at. </a:t>
            </a:r>
          </a:p>
          <a:p>
            <a:endParaRPr lang="en-AU" sz="2000" dirty="0" smtClean="0"/>
          </a:p>
          <a:p>
            <a:endParaRPr lang="en-AU" sz="2000" dirty="0"/>
          </a:p>
        </p:txBody>
      </p:sp>
    </p:spTree>
    <p:extLst>
      <p:ext uri="{BB962C8B-B14F-4D97-AF65-F5344CB8AC3E}">
        <p14:creationId xmlns:p14="http://schemas.microsoft.com/office/powerpoint/2010/main" val="17757065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TotalTime>
  <Words>595</Words>
  <Application>Microsoft Office PowerPoint</Application>
  <PresentationFormat>On-screen Show (4:3)</PresentationFormat>
  <Paragraphs>42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GOTHIC ARCHITECTURE</vt:lpstr>
      <vt:lpstr>What is gothic style and when was it made??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Christine</dc:creator>
  <cp:lastModifiedBy>Christine</cp:lastModifiedBy>
  <cp:revision>10</cp:revision>
  <dcterms:created xsi:type="dcterms:W3CDTF">2011-09-19T12:35:11Z</dcterms:created>
  <dcterms:modified xsi:type="dcterms:W3CDTF">2011-09-19T14:03:15Z</dcterms:modified>
</cp:coreProperties>
</file>